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8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22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23.xml" ContentType="application/vnd.openxmlformats-officedocument.presentationml.slide+xml"/>
  <Override PartName="/ppt/slides/slide21.xml" ContentType="application/vnd.openxmlformats-officedocument.presentationml.slide+xml"/>
  <Override PartName="/ppt/slides/slide2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6.xml" ContentType="application/vnd.openxmlformats-officedocument.presentationml.notesSlid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311" r:id="rId3"/>
    <p:sldId id="338" r:id="rId4"/>
    <p:sldId id="279" r:id="rId5"/>
    <p:sldId id="346" r:id="rId6"/>
    <p:sldId id="319" r:id="rId7"/>
    <p:sldId id="282" r:id="rId8"/>
    <p:sldId id="283" r:id="rId9"/>
    <p:sldId id="286" r:id="rId10"/>
    <p:sldId id="336" r:id="rId11"/>
    <p:sldId id="289" r:id="rId12"/>
    <p:sldId id="320" r:id="rId13"/>
    <p:sldId id="339" r:id="rId14"/>
    <p:sldId id="340" r:id="rId15"/>
    <p:sldId id="341" r:id="rId16"/>
    <p:sldId id="322" r:id="rId17"/>
    <p:sldId id="299" r:id="rId18"/>
    <p:sldId id="323" r:id="rId19"/>
    <p:sldId id="343" r:id="rId20"/>
    <p:sldId id="318" r:id="rId21"/>
    <p:sldId id="324" r:id="rId22"/>
    <p:sldId id="344" r:id="rId23"/>
    <p:sldId id="345" r:id="rId24"/>
    <p:sldId id="335" r:id="rId25"/>
    <p:sldId id="307" r:id="rId26"/>
    <p:sldId id="348" r:id="rId27"/>
    <p:sldId id="274" r:id="rId2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748D"/>
    <a:srgbClr val="000000"/>
    <a:srgbClr val="635CEE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935" autoAdjust="0"/>
  </p:normalViewPr>
  <p:slideViewPr>
    <p:cSldViewPr>
      <p:cViewPr varScale="1">
        <p:scale>
          <a:sx n="95" d="100"/>
          <a:sy n="95" d="100"/>
        </p:scale>
        <p:origin x="-4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37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007" cy="4656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440" y="1"/>
            <a:ext cx="2972007" cy="4656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11321-8EB9-49E6-BD2C-6DBE46F0EBD3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181"/>
            <a:ext cx="2972007" cy="465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440" y="8829181"/>
            <a:ext cx="2972007" cy="465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F3673-4E3D-43F0-8FB4-DF59EE122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81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64820"/>
          </a:xfrm>
          <a:prstGeom prst="rect">
            <a:avLst/>
          </a:prstGeom>
        </p:spPr>
        <p:txBody>
          <a:bodyPr vert="horz" lIns="92620" tIns="46310" rIns="92620" bIns="4631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64820"/>
          </a:xfrm>
          <a:prstGeom prst="rect">
            <a:avLst/>
          </a:prstGeom>
        </p:spPr>
        <p:txBody>
          <a:bodyPr vert="horz" lIns="92620" tIns="46310" rIns="92620" bIns="46310" rtlCol="0"/>
          <a:lstStyle>
            <a:lvl1pPr algn="r">
              <a:defRPr sz="1200"/>
            </a:lvl1pPr>
          </a:lstStyle>
          <a:p>
            <a:fld id="{5B2816F6-EE4E-4C5B-8832-FC38738BB710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5325"/>
            <a:ext cx="4648200" cy="3487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20" tIns="46310" rIns="92620" bIns="4631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2"/>
            <a:ext cx="5486400" cy="4183380"/>
          </a:xfrm>
          <a:prstGeom prst="rect">
            <a:avLst/>
          </a:prstGeom>
        </p:spPr>
        <p:txBody>
          <a:bodyPr vert="horz" lIns="92620" tIns="46310" rIns="92620" bIns="4631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2971800" cy="464820"/>
          </a:xfrm>
          <a:prstGeom prst="rect">
            <a:avLst/>
          </a:prstGeom>
        </p:spPr>
        <p:txBody>
          <a:bodyPr vert="horz" lIns="92620" tIns="46310" rIns="92620" bIns="4631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8"/>
            <a:ext cx="2971800" cy="464820"/>
          </a:xfrm>
          <a:prstGeom prst="rect">
            <a:avLst/>
          </a:prstGeom>
        </p:spPr>
        <p:txBody>
          <a:bodyPr vert="horz" lIns="92620" tIns="46310" rIns="92620" bIns="46310" rtlCol="0" anchor="b"/>
          <a:lstStyle>
            <a:lvl1pPr algn="r">
              <a:defRPr sz="1200"/>
            </a:lvl1pPr>
          </a:lstStyle>
          <a:p>
            <a:fld id="{830A4FF3-1655-42F1-B4A7-959F4BD8D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71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F3-1655-42F1-B4A7-959F4BD8DB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502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F3-1655-42F1-B4A7-959F4BD8DB6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7202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F3-1655-42F1-B4A7-959F4BD8DB6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6518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F3-1655-42F1-B4A7-959F4BD8DB6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6413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F3-1655-42F1-B4A7-959F4BD8DB6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3696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F3-1655-42F1-B4A7-959F4BD8DB6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386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F3-1655-42F1-B4A7-959F4BD8DB6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9920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F3-1655-42F1-B4A7-959F4BD8DB6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9693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F3-1655-42F1-B4A7-959F4BD8DB6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5957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F3-1655-42F1-B4A7-959F4BD8DB6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447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F3-1655-42F1-B4A7-959F4BD8DB6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161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F3-1655-42F1-B4A7-959F4BD8DB6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1932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F3-1655-42F1-B4A7-959F4BD8DB6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7725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F3-1655-42F1-B4A7-959F4BD8DB6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9078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F3-1655-42F1-B4A7-959F4BD8DB6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519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F3-1655-42F1-B4A7-959F4BD8DB6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925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F3-1655-42F1-B4A7-959F4BD8DB6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6516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F3-1655-42F1-B4A7-959F4BD8DB6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1096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F3-1655-42F1-B4A7-959F4BD8DB6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2008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F3-1655-42F1-B4A7-959F4BD8DB6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13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F3-1655-42F1-B4A7-959F4BD8DB6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28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F3-1655-42F1-B4A7-959F4BD8DB6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661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F3-1655-42F1-B4A7-959F4BD8DB6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18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F3-1655-42F1-B4A7-959F4BD8DB6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341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F3-1655-42F1-B4A7-959F4BD8DB6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1674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F3-1655-42F1-B4A7-959F4BD8DB6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951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F3-1655-42F1-B4A7-959F4BD8DB6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861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ctr">
              <a:defRPr sz="4700" b="1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C2A1-620C-48C6-9F6D-2F8B8736F8DF}" type="datetimeFigureOut">
              <a:rPr lang="en-US" smtClean="0"/>
              <a:t>10/6/2011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1185-1ABF-4446-AD54-BFD93407E67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C2A1-620C-48C6-9F6D-2F8B8736F8DF}" type="datetimeFigureOut">
              <a:rPr lang="en-US" smtClean="0"/>
              <a:t>10/6/2011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1185-1ABF-4446-AD54-BFD93407E67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C2A1-620C-48C6-9F6D-2F8B8736F8DF}" type="datetimeFigureOut">
              <a:rPr lang="en-US" smtClean="0"/>
              <a:t>10/6/2011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1185-1ABF-4446-AD54-BFD93407E67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lvl1pPr algn="ctr">
              <a:defRPr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C2A1-620C-48C6-9F6D-2F8B8736F8DF}" type="datetimeFigureOut">
              <a:rPr lang="en-US" smtClean="0"/>
              <a:t>10/6/2011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1185-1ABF-4446-AD54-BFD93407E67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ctr">
              <a:defRPr sz="4700" b="1" cap="none" baseline="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C2A1-620C-48C6-9F6D-2F8B8736F8DF}" type="datetimeFigureOut">
              <a:rPr lang="en-US" smtClean="0"/>
              <a:t>10/6/2011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1185-1ABF-4446-AD54-BFD93407E67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C2A1-620C-48C6-9F6D-2F8B8736F8DF}" type="datetimeFigureOut">
              <a:rPr lang="en-US" smtClean="0"/>
              <a:t>10/6/2011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1185-1ABF-4446-AD54-BFD93407E67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C2A1-620C-48C6-9F6D-2F8B8736F8DF}" type="datetimeFigureOut">
              <a:rPr lang="en-US" smtClean="0"/>
              <a:t>10/6/2011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1185-1ABF-4446-AD54-BFD93407E67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C2A1-620C-48C6-9F6D-2F8B8736F8DF}" type="datetimeFigureOut">
              <a:rPr lang="en-US" smtClean="0"/>
              <a:t>10/6/2011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1185-1ABF-4446-AD54-BFD93407E67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C2A1-620C-48C6-9F6D-2F8B8736F8DF}" type="datetimeFigureOut">
              <a:rPr lang="en-US" smtClean="0"/>
              <a:t>10/6/2011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1185-1ABF-4446-AD54-BFD93407E67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C2A1-620C-48C6-9F6D-2F8B8736F8DF}" type="datetimeFigureOut">
              <a:rPr lang="en-US" smtClean="0"/>
              <a:t>10/6/2011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1185-1ABF-4446-AD54-BFD93407E67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64DC2A1-620C-48C6-9F6D-2F8B8736F8DF}" type="datetimeFigureOut">
              <a:rPr lang="en-US" smtClean="0"/>
              <a:t>10/6/2011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EBD1185-1ABF-4446-AD54-BFD93407E67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4DC2A1-620C-48C6-9F6D-2F8B8736F8DF}" type="datetimeFigureOut">
              <a:rPr lang="en-US" smtClean="0"/>
              <a:t>10/6/2011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EBD1185-1ABF-4446-AD54-BFD93407E671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590800"/>
            <a:ext cx="8077200" cy="175260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LPA Recovery for CE Costs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257800"/>
            <a:ext cx="8077200" cy="1219200"/>
          </a:xfrm>
        </p:spPr>
        <p:txBody>
          <a:bodyPr>
            <a:normAutofit/>
          </a:bodyPr>
          <a:lstStyle/>
          <a:p>
            <a:pPr algn="r"/>
            <a:r>
              <a:rPr lang="en-US" sz="1800" dirty="0" smtClean="0"/>
              <a:t>Ohio Department of Transportation</a:t>
            </a:r>
          </a:p>
          <a:p>
            <a:pPr algn="r"/>
            <a:r>
              <a:rPr lang="en-US" sz="1800" dirty="0" smtClean="0"/>
              <a:t>Diane Wright, External Audit Supervisor, LPA Program</a:t>
            </a:r>
          </a:p>
          <a:p>
            <a:pPr algn="r"/>
            <a:r>
              <a:rPr lang="en-US" sz="1800" dirty="0" smtClean="0"/>
              <a:t>Division of Finance</a:t>
            </a:r>
          </a:p>
          <a:p>
            <a:pPr algn="r"/>
            <a:r>
              <a:rPr lang="en-US" sz="1800" dirty="0" smtClean="0"/>
              <a:t>October 2011</a:t>
            </a:r>
            <a:endParaRPr 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59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115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Timecard Example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697117"/>
              </p:ext>
            </p:extLst>
          </p:nvPr>
        </p:nvGraphicFramePr>
        <p:xfrm>
          <a:off x="457199" y="1676406"/>
          <a:ext cx="8229602" cy="4800595"/>
        </p:xfrm>
        <a:graphic>
          <a:graphicData uri="http://schemas.openxmlformats.org/drawingml/2006/table">
            <a:tbl>
              <a:tblPr/>
              <a:tblGrid>
                <a:gridCol w="507902"/>
                <a:gridCol w="650750"/>
                <a:gridCol w="595198"/>
                <a:gridCol w="539646"/>
                <a:gridCol w="539646"/>
                <a:gridCol w="539646"/>
                <a:gridCol w="539646"/>
                <a:gridCol w="539646"/>
                <a:gridCol w="539646"/>
                <a:gridCol w="539646"/>
                <a:gridCol w="539646"/>
                <a:gridCol w="539646"/>
                <a:gridCol w="539646"/>
                <a:gridCol w="539646"/>
                <a:gridCol w="539646"/>
              </a:tblGrid>
              <a:tr h="284782">
                <a:tc gridSpan="15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Weekly Timecard</a:t>
                      </a: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341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41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For Week Ending:</a:t>
                      </a: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10/8/2011</a:t>
                      </a: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41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Week #1</a:t>
                      </a: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15"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Project Name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Project #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Monday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Tuesday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Wednesday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Thursday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Friday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Total 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341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Time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Time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Time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Time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Time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Weekly Hours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09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Federal job 1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8:00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5:00 PM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09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Federal job 2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8:00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12:00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09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Local job 1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1:00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5:00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09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local job 2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8:00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5:00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09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Admin Time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09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Vacation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8:00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5:00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09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Sick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8:00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5:00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09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09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09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09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Total Daily Hours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341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3415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41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1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Employee Signature</a:t>
                      </a: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Date</a:t>
                      </a: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548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295400"/>
          </a:xfrm>
        </p:spPr>
        <p:txBody>
          <a:bodyPr/>
          <a:lstStyle/>
          <a:p>
            <a:pPr eaLnBrk="1" hangingPunct="1"/>
            <a:r>
              <a:rPr lang="en-US" dirty="0" smtClean="0"/>
              <a:t>Timekeeping Requirements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458200" cy="43434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b="1" dirty="0" smtClean="0">
                <a:solidFill>
                  <a:schemeClr val="bg1"/>
                </a:solidFill>
              </a:rPr>
              <a:t>Summary: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In order for CE costs to get reimbursed LPAs MUST:</a:t>
            </a:r>
          </a:p>
          <a:p>
            <a:pPr lvl="2"/>
            <a:r>
              <a:rPr lang="en-US" sz="2800" b="1" dirty="0" smtClean="0">
                <a:solidFill>
                  <a:schemeClr val="bg1"/>
                </a:solidFill>
              </a:rPr>
              <a:t>Track time each day by activity on timecards</a:t>
            </a:r>
          </a:p>
          <a:p>
            <a:pPr lvl="2"/>
            <a:r>
              <a:rPr lang="en-US" sz="2800" b="1" dirty="0" smtClean="0">
                <a:solidFill>
                  <a:schemeClr val="bg1"/>
                </a:solidFill>
              </a:rPr>
              <a:t>This must be done by all employees working on multiple activities</a:t>
            </a:r>
          </a:p>
          <a:p>
            <a:pPr lvl="2"/>
            <a:r>
              <a:rPr lang="en-US" sz="2800" b="1" dirty="0" smtClean="0">
                <a:solidFill>
                  <a:schemeClr val="bg1"/>
                </a:solidFill>
              </a:rPr>
              <a:t>Timecards MUST be reviewed, signed, and show all hours</a:t>
            </a:r>
          </a:p>
          <a:p>
            <a:pPr lvl="2"/>
            <a:r>
              <a:rPr lang="en-US" sz="2800" b="1" dirty="0" smtClean="0">
                <a:solidFill>
                  <a:schemeClr val="bg1"/>
                </a:solidFill>
              </a:rPr>
              <a:t>Only tracking hours worked on Federal projects or  only tracking hours while a Federal project is in progress is noncompliant</a:t>
            </a:r>
          </a:p>
          <a:p>
            <a:pPr eaLnBrk="1" hangingPunct="1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32715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5" y="2971800"/>
            <a:ext cx="7772400" cy="1676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Actual Cost Method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981200"/>
            <a:ext cx="1162050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265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Cost Method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LPAs are reimbursed for the actual cost of fringe benefits plus the actual labor cost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The employer share of the fringe benefits can be found on the payroll reports.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Note:  Fringes do NOT increase for OT hours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LPAs do NOT recover overhead costs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29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19" name="Content Placeholder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8874820"/>
              </p:ext>
            </p:extLst>
          </p:nvPr>
        </p:nvGraphicFramePr>
        <p:xfrm>
          <a:off x="533400" y="1828800"/>
          <a:ext cx="8013958" cy="48005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6424"/>
                <a:gridCol w="1378776"/>
                <a:gridCol w="588165"/>
                <a:gridCol w="1834040"/>
                <a:gridCol w="1873911"/>
                <a:gridCol w="212642"/>
              </a:tblGrid>
              <a:tr h="392306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Employee 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2306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Pay Rate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 $    15.80 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 </a:t>
                      </a:r>
                      <a:r>
                        <a:rPr lang="en-US" sz="2000" b="1" u="none" strike="noStrike" dirty="0" err="1">
                          <a:effectLst/>
                        </a:rPr>
                        <a:t>Reg</a:t>
                      </a:r>
                      <a:r>
                        <a:rPr lang="en-US" sz="2000" b="1" u="none" strike="noStrike" dirty="0">
                          <a:effectLst/>
                        </a:rPr>
                        <a:t> Total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 $    862.00 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A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</a:tr>
              <a:tr h="392306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Fringe Rate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 </a:t>
                      </a:r>
                      <a:r>
                        <a:rPr lang="en-US" sz="2000" b="1" u="sng" strike="noStrike" dirty="0">
                          <a:effectLst/>
                        </a:rPr>
                        <a:t>$      5.75 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OT Total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 $    206.15 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B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</a:tr>
              <a:tr h="417569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>
                          <a:effectLst/>
                        </a:rPr>
                        <a:t>Loaded Reg Rate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 $    21.55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Amt</a:t>
                      </a:r>
                      <a: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to Invoice 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$ 1,068.15 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</a:tr>
              <a:tr h="392306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>
                          <a:effectLst/>
                        </a:rPr>
                        <a:t>Hours Worked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 dirty="0">
                          <a:effectLst/>
                        </a:rPr>
                        <a:t>40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</a:tr>
              <a:tr h="392306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 </a:t>
                      </a:r>
                      <a:r>
                        <a:rPr lang="en-US" sz="2000" b="1" u="none" strike="noStrike" dirty="0" err="1">
                          <a:effectLst/>
                        </a:rPr>
                        <a:t>Reg</a:t>
                      </a:r>
                      <a:r>
                        <a:rPr lang="en-US" sz="2000" b="1" u="none" strike="noStrike" dirty="0">
                          <a:effectLst/>
                        </a:rPr>
                        <a:t> Total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 $ 862.00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A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</a:tr>
              <a:tr h="386382">
                <a:tc>
                  <a:txBody>
                    <a:bodyPr/>
                    <a:lstStyle/>
                    <a:p>
                      <a:pPr algn="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</a:tr>
              <a:tr h="392306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>
                          <a:effectLst/>
                        </a:rPr>
                        <a:t>OT Rate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 $    23.70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</a:tr>
              <a:tr h="392306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>
                          <a:effectLst/>
                        </a:rPr>
                        <a:t>Fringe Rate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sng" strike="noStrike" dirty="0">
                          <a:effectLst/>
                        </a:rPr>
                        <a:t> $      5.75 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</a:tr>
              <a:tr h="453404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>
                          <a:effectLst/>
                        </a:rPr>
                        <a:t>Loaded OT rate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 $    29.45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</a:tr>
              <a:tr h="404794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>
                          <a:effectLst/>
                        </a:rPr>
                        <a:t>OT Hours Worked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 dirty="0">
                          <a:effectLst/>
                        </a:rPr>
                        <a:t>7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</a:tr>
              <a:tr h="392306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>
                          <a:effectLst/>
                        </a:rPr>
                        <a:t>OT Total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 $ 206.15 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B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6" marR="9106" marT="910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16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Cost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To use this method you MUST: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Obtain approval from ODOT Office of External Audits – PRIOR to labor being incurred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Include with your CE invoices: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Timesheets to support number of hours worked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Payroll summary report(s) to support pay rate and fringe rate for each employee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92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5" y="3505200"/>
            <a:ext cx="7772400" cy="1676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Safe Harbor Rate Method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981200"/>
            <a:ext cx="1162050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321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Safe Harbor Rate Method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LPAs are reimbursed for fringe benefits and overhead costs using set rates determined by the Auditor of State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Fringe rate is 30% and applied to direct labor (excluding OT premium)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Overhead rate is 38% and is applied to direct labor (excluding OT premium) plus the fringe cost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Template is available on LPA Audit website</a:t>
            </a:r>
          </a:p>
          <a:p>
            <a:pPr lvl="2"/>
            <a:r>
              <a:rPr lang="en-US" b="1" dirty="0">
                <a:solidFill>
                  <a:schemeClr val="bg1"/>
                </a:solidFill>
              </a:rPr>
              <a:t>http://www.dot.state.oh.us/Divisions/Finance/Auditing/Pages/LocalPublicAgencies-LPA.aspx</a:t>
            </a:r>
            <a:endParaRPr lang="en-US" b="1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78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 Harbor Rate Example</a:t>
            </a:r>
            <a:endParaRPr lang="en-US" dirty="0"/>
          </a:p>
        </p:txBody>
      </p:sp>
      <p:pic>
        <p:nvPicPr>
          <p:cNvPr id="3078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52600"/>
            <a:ext cx="81534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749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 Harbor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To use this method you MUST: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Obtain approval from ODOT Office of External Audits – PRIOR to labor being incurred</a:t>
            </a:r>
          </a:p>
          <a:p>
            <a:r>
              <a:rPr lang="en-US" b="1" dirty="0">
                <a:solidFill>
                  <a:schemeClr val="bg1"/>
                </a:solidFill>
              </a:rPr>
              <a:t>Include with your CE invoices: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Timesheets to support number of hours worked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Payroll summary report(s) to support pay rate </a:t>
            </a:r>
            <a:r>
              <a:rPr lang="en-US" b="1" dirty="0" smtClean="0">
                <a:solidFill>
                  <a:schemeClr val="bg1"/>
                </a:solidFill>
              </a:rPr>
              <a:t>each </a:t>
            </a:r>
            <a:r>
              <a:rPr lang="en-US" b="1" dirty="0">
                <a:solidFill>
                  <a:schemeClr val="bg1"/>
                </a:solidFill>
              </a:rPr>
              <a:t>employee</a:t>
            </a:r>
          </a:p>
        </p:txBody>
      </p:sp>
    </p:spTree>
    <p:extLst>
      <p:ext uri="{BB962C8B-B14F-4D97-AF65-F5344CB8AC3E}">
        <p14:creationId xmlns:p14="http://schemas.microsoft.com/office/powerpoint/2010/main" val="390860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History &amp; Background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Timekeeping Requirements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Actual Cost Method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Safe Harbor Method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Cost Allocation Plan (CAP) Method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Approval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11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5" y="3505200"/>
            <a:ext cx="7772400" cy="1676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Cost Allocation Plan (CAP) Method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981200"/>
            <a:ext cx="1162050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557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Cost Allocation Plan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LPAs are reimbursed for fringe benefits and overhead costs using </a:t>
            </a:r>
            <a:r>
              <a:rPr lang="en-US" b="1" dirty="0" smtClean="0">
                <a:solidFill>
                  <a:schemeClr val="bg1"/>
                </a:solidFill>
              </a:rPr>
              <a:t>rates calculated in accordance with OMB Circular A-87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800" b="1" dirty="0" smtClean="0">
                <a:solidFill>
                  <a:schemeClr val="bg1"/>
                </a:solidFill>
              </a:rPr>
              <a:t>Rates are </a:t>
            </a:r>
            <a:r>
              <a:rPr lang="en-US" sz="2800" b="1" dirty="0">
                <a:solidFill>
                  <a:schemeClr val="bg1"/>
                </a:solidFill>
              </a:rPr>
              <a:t>calculated based on the LPAs annual financial information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800" b="1" dirty="0">
                <a:solidFill>
                  <a:schemeClr val="bg1"/>
                </a:solidFill>
              </a:rPr>
              <a:t>Most complex </a:t>
            </a:r>
            <a:r>
              <a:rPr lang="en-US" sz="2800" b="1" dirty="0" smtClean="0">
                <a:solidFill>
                  <a:schemeClr val="bg1"/>
                </a:solidFill>
              </a:rPr>
              <a:t>method</a:t>
            </a:r>
            <a:endParaRPr lang="en-US" sz="2800" b="1" dirty="0">
              <a:solidFill>
                <a:schemeClr val="bg1"/>
              </a:solidFill>
            </a:endParaRP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800" b="1" dirty="0">
                <a:solidFill>
                  <a:schemeClr val="bg1"/>
                </a:solidFill>
              </a:rPr>
              <a:t>All CAP rates are inspected by ODOT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800" b="1" dirty="0">
                <a:solidFill>
                  <a:schemeClr val="bg1"/>
                </a:solidFill>
              </a:rPr>
              <a:t>All CAP rates are subject to audit by </a:t>
            </a:r>
            <a:r>
              <a:rPr lang="en-US" sz="2800" b="1" dirty="0" smtClean="0">
                <a:solidFill>
                  <a:schemeClr val="bg1"/>
                </a:solidFill>
              </a:rPr>
              <a:t>ODOT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800" b="1" dirty="0">
                <a:solidFill>
                  <a:schemeClr val="bg1"/>
                </a:solidFill>
              </a:rPr>
              <a:t>Template is available on LPA Audit website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</a:rPr>
              <a:t>http</a:t>
            </a:r>
            <a:r>
              <a:rPr lang="en-US" b="1" dirty="0">
                <a:solidFill>
                  <a:schemeClr val="bg1"/>
                </a:solidFill>
              </a:rPr>
              <a:t>://www.dot.state.oh.us/Divisions/Finance/Auditing/Pages/LocalPublicAgencies-LPA.aspx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16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Allocation Plan Method</a:t>
            </a:r>
            <a:endParaRPr lang="en-US" dirty="0"/>
          </a:p>
        </p:txBody>
      </p:sp>
      <p:pic>
        <p:nvPicPr>
          <p:cNvPr id="409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81534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219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Allocation Plan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To use this method you MUST: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Obtain approval from ODOT Office of External Audits – PRIOR to labor being incurred</a:t>
            </a:r>
          </a:p>
          <a:p>
            <a:r>
              <a:rPr lang="en-US" b="1" dirty="0">
                <a:solidFill>
                  <a:schemeClr val="bg1"/>
                </a:solidFill>
              </a:rPr>
              <a:t>Include with your CE invoices: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Timesheets to support number of hours worked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Payroll summary report(s) to support pay </a:t>
            </a:r>
            <a:r>
              <a:rPr lang="en-US" b="1" dirty="0" smtClean="0">
                <a:solidFill>
                  <a:schemeClr val="bg1"/>
                </a:solidFill>
              </a:rPr>
              <a:t>rate for each employee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04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5" y="3505200"/>
            <a:ext cx="7772400" cy="1676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Approval Process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981200"/>
            <a:ext cx="1162050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01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Approval Process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All methods must be approved by ODOT Office of External Audits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Actual Cost and Safe Harbor approvals are valid through 12/31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CAP rates must be submitted to ODOT by 3/31 and are valid through the following 3/31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The approved rates can NOT be applied to labor incurred prior to receiving approval</a:t>
            </a:r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15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ODOT Office of External Audits</a:t>
            </a:r>
            <a:br>
              <a:rPr lang="en-US" dirty="0" smtClean="0"/>
            </a:br>
            <a:r>
              <a:rPr lang="en-US" dirty="0" smtClean="0"/>
              <a:t>Contact Information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b="1" dirty="0"/>
              <a:t>Diane Wright, LPA External Audit Supervisor</a:t>
            </a:r>
          </a:p>
          <a:p>
            <a:pPr>
              <a:buFontTx/>
              <a:buNone/>
            </a:pPr>
            <a:r>
              <a:rPr lang="en-US" sz="2400" b="1" dirty="0">
                <a:solidFill>
                  <a:srgbClr val="FFC000"/>
                </a:solidFill>
              </a:rPr>
              <a:t>Diane.wright@dot.state.oh.us</a:t>
            </a:r>
            <a:endParaRPr lang="en-US" sz="1200" b="1" dirty="0">
              <a:solidFill>
                <a:srgbClr val="FFC000"/>
              </a:solidFill>
            </a:endParaRPr>
          </a:p>
          <a:p>
            <a:pPr>
              <a:buFontTx/>
              <a:buNone/>
            </a:pPr>
            <a:endParaRPr lang="en-US" sz="1200" b="1" dirty="0"/>
          </a:p>
          <a:p>
            <a:pPr>
              <a:buFontTx/>
              <a:buNone/>
            </a:pPr>
            <a:r>
              <a:rPr lang="en-US" sz="2400" b="1" dirty="0"/>
              <a:t>Jana Cassidy, External Audits Administrator</a:t>
            </a:r>
          </a:p>
          <a:p>
            <a:pPr>
              <a:buNone/>
            </a:pPr>
            <a:r>
              <a:rPr lang="en-US" sz="2400" b="1" dirty="0">
                <a:solidFill>
                  <a:srgbClr val="FFC000"/>
                </a:solidFill>
              </a:rPr>
              <a:t>Jana.cassidy@dot.state.oh.us</a:t>
            </a:r>
            <a:endParaRPr lang="en-US" sz="1100" b="1" dirty="0">
              <a:solidFill>
                <a:srgbClr val="FFC000"/>
              </a:solidFill>
            </a:endParaRPr>
          </a:p>
          <a:p>
            <a:pPr>
              <a:buFontTx/>
              <a:buNone/>
            </a:pPr>
            <a:endParaRPr lang="en-US" sz="1100" dirty="0"/>
          </a:p>
          <a:p>
            <a:pPr>
              <a:buFontTx/>
              <a:buNone/>
            </a:pPr>
            <a:r>
              <a:rPr lang="en-US" sz="2400" b="1" dirty="0">
                <a:solidFill>
                  <a:srgbClr val="FFC000"/>
                </a:solidFill>
              </a:rPr>
              <a:t>http://www.dot.state.oh.us/Divisions/Finance/Auditing/Pages/LocalPublicAgencies-LPA.aspx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Ohio Department of Transportation</a:t>
            </a:r>
          </a:p>
          <a:p>
            <a:pPr>
              <a:buFontTx/>
              <a:buNone/>
            </a:pPr>
            <a:r>
              <a:rPr lang="en-US" sz="2400" dirty="0"/>
              <a:t>1980 W. Broad St., 4</a:t>
            </a:r>
            <a:r>
              <a:rPr lang="en-US" sz="2400" baseline="30000" dirty="0"/>
              <a:t>th</a:t>
            </a:r>
            <a:r>
              <a:rPr lang="en-US" sz="2400" dirty="0"/>
              <a:t> Floor</a:t>
            </a:r>
          </a:p>
          <a:p>
            <a:pPr>
              <a:buFontTx/>
              <a:buNone/>
            </a:pPr>
            <a:r>
              <a:rPr lang="en-US" sz="2400" dirty="0"/>
              <a:t>Columbus, Ohio  43223</a:t>
            </a:r>
          </a:p>
          <a:p>
            <a:pPr>
              <a:buFontTx/>
              <a:buNone/>
            </a:pPr>
            <a:r>
              <a:rPr lang="en-US" sz="2400" dirty="0"/>
              <a:t>614-387-7631</a:t>
            </a:r>
          </a:p>
        </p:txBody>
      </p:sp>
    </p:spTree>
    <p:extLst>
      <p:ext uri="{BB962C8B-B14F-4D97-AF65-F5344CB8AC3E}">
        <p14:creationId xmlns:p14="http://schemas.microsoft.com/office/powerpoint/2010/main" val="239095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90800"/>
            <a:ext cx="7772400" cy="1676400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981200"/>
            <a:ext cx="1162050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41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5" y="3200400"/>
            <a:ext cx="7772400" cy="1676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History &amp; Background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981200"/>
            <a:ext cx="1162050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53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History &amp; Background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495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OMB </a:t>
            </a:r>
            <a:r>
              <a:rPr lang="en-US" b="1" dirty="0">
                <a:solidFill>
                  <a:schemeClr val="bg1"/>
                </a:solidFill>
              </a:rPr>
              <a:t>Circular A-87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cs typeface="Times New Roman" pitchFamily="18" charset="0"/>
              </a:rPr>
              <a:t>Establishes cost principles that must be followed on Federally funded projects</a:t>
            </a:r>
          </a:p>
          <a:p>
            <a:r>
              <a:rPr lang="en-US" sz="3600" dirty="0">
                <a:solidFill>
                  <a:schemeClr val="bg1"/>
                </a:solidFill>
                <a:cs typeface="Times New Roman" pitchFamily="18" charset="0"/>
              </a:rPr>
              <a:t>Attachment B Section 8(h) 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cs typeface="Times New Roman" pitchFamily="18" charset="0"/>
              </a:rPr>
              <a:t>Lists several timekeeping requirements 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  <a:cs typeface="Times New Roman" pitchFamily="18" charset="0"/>
              </a:rPr>
              <a:t>These requirements MUST be followed for CE Labor to eligible for Federal reimbursement</a:t>
            </a:r>
          </a:p>
          <a:p>
            <a:pPr eaLnBrk="1" hangingPunct="1">
              <a:lnSpc>
                <a:spcPct val="90000"/>
              </a:lnSpc>
            </a:pPr>
            <a:endParaRPr lang="en-US" sz="3200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92997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&amp;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LPAs MUST comply with the timekeeping requirements of A-87 for CE labor to be eligible for Federal reimbursement</a:t>
            </a:r>
          </a:p>
          <a:p>
            <a:r>
              <a:rPr lang="en-US" sz="3000" b="1" dirty="0" smtClean="0">
                <a:solidFill>
                  <a:schemeClr val="bg1"/>
                </a:solidFill>
              </a:rPr>
              <a:t>LPAs are also able to recover fringe benefits and overhead for CE labor – 3 methods</a:t>
            </a:r>
          </a:p>
          <a:p>
            <a:r>
              <a:rPr lang="en-US" sz="3000" b="1" dirty="0" smtClean="0">
                <a:solidFill>
                  <a:schemeClr val="bg1"/>
                </a:solidFill>
              </a:rPr>
              <a:t>Audit Memo </a:t>
            </a:r>
            <a:r>
              <a:rPr lang="en-US" sz="3000" b="1" i="1" dirty="0" smtClean="0">
                <a:solidFill>
                  <a:schemeClr val="bg1"/>
                </a:solidFill>
              </a:rPr>
              <a:t>Cost Recovery for Fringe Benefits and Overhead</a:t>
            </a:r>
            <a:r>
              <a:rPr lang="en-US" sz="3000" b="1" dirty="0" smtClean="0">
                <a:solidFill>
                  <a:schemeClr val="bg1"/>
                </a:solidFill>
              </a:rPr>
              <a:t> addresses CE reimbursement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Memo is in the LPA Manual and on the LPA Audit website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88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5" y="3200400"/>
            <a:ext cx="7772400" cy="1676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Timekeeping Requirements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981200"/>
            <a:ext cx="1162050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407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Timekeeping Requirements</a:t>
            </a:r>
            <a:endParaRPr lang="en-US" sz="28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Labor rates billed on Federal projects must be based on payrolls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sz="3200" dirty="0" smtClean="0">
                <a:solidFill>
                  <a:schemeClr val="bg1"/>
                </a:solidFill>
                <a:cs typeface="Times New Roman" pitchFamily="18" charset="0"/>
              </a:rPr>
              <a:t>The labor rate billed on the project must match the pay rate actually paid to the employee</a:t>
            </a:r>
            <a:endParaRPr lang="en-US" sz="3200" dirty="0">
              <a:solidFill>
                <a:schemeClr val="bg1"/>
              </a:solidFill>
              <a:cs typeface="Times New Roman" pitchFamily="18" charset="0"/>
            </a:endParaRPr>
          </a:p>
          <a:p>
            <a:pPr lvl="1"/>
            <a:r>
              <a:rPr lang="en-US" sz="3200" dirty="0" smtClean="0">
                <a:solidFill>
                  <a:schemeClr val="bg1"/>
                </a:solidFill>
                <a:cs typeface="Times New Roman" pitchFamily="18" charset="0"/>
              </a:rPr>
              <a:t>Supporting documentation is the payroll report</a:t>
            </a:r>
            <a:endParaRPr lang="en-US" sz="2600" dirty="0">
              <a:solidFill>
                <a:schemeClr val="bg1"/>
              </a:solidFill>
              <a:cs typeface="Times New Roman" pitchFamily="18" charset="0"/>
            </a:endParaRPr>
          </a:p>
          <a:p>
            <a:pPr eaLnBrk="1" hangingPunct="1"/>
            <a:endParaRPr lang="en-US" b="1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marL="118872" indent="0" eaLnBrk="1" hangingPunct="1">
              <a:buNone/>
            </a:pPr>
            <a:endParaRPr lang="en-US" sz="1200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0058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86800" cy="5029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Employees working on multiple activities must support their time on a timecard if they work on (in a year):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More than one Federal project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A Federal project and a non Federal project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A direct activity and an indirect activity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An unallowable activity </a:t>
            </a:r>
            <a:r>
              <a:rPr lang="en-US" b="1" smtClean="0">
                <a:solidFill>
                  <a:schemeClr val="bg1"/>
                </a:solidFill>
              </a:rPr>
              <a:t>and an </a:t>
            </a:r>
            <a:r>
              <a:rPr lang="en-US" b="1" dirty="0" smtClean="0">
                <a:solidFill>
                  <a:schemeClr val="bg1"/>
                </a:solidFill>
              </a:rPr>
              <a:t>allowable activity</a:t>
            </a:r>
          </a:p>
          <a:p>
            <a:pPr lvl="1"/>
            <a:endParaRPr lang="en-US" b="1" dirty="0" smtClean="0">
              <a:solidFill>
                <a:schemeClr val="bg1"/>
              </a:solidFill>
            </a:endParaRPr>
          </a:p>
          <a:p>
            <a:pPr lvl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Timekeeping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7639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Timekeeping Requirements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chemeClr val="bg1"/>
                </a:solidFill>
              </a:rPr>
              <a:t>Timecards MUST: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solidFill>
                  <a:schemeClr val="bg1"/>
                </a:solidFill>
              </a:rPr>
              <a:t>Reflect an after the fact distribution of actual activity of each employee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solidFill>
                  <a:schemeClr val="bg1"/>
                </a:solidFill>
              </a:rPr>
              <a:t>Account for all hours worked plus any leave time used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solidFill>
                  <a:schemeClr val="bg1"/>
                </a:solidFill>
              </a:rPr>
              <a:t>Be prepared at least monthly and must coincide with one or more pay periods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solidFill>
                  <a:schemeClr val="bg1"/>
                </a:solidFill>
              </a:rPr>
              <a:t>Be signed and dated by the employee</a:t>
            </a:r>
          </a:p>
        </p:txBody>
      </p:sp>
    </p:spTree>
    <p:extLst>
      <p:ext uri="{BB962C8B-B14F-4D97-AF65-F5344CB8AC3E}">
        <p14:creationId xmlns:p14="http://schemas.microsoft.com/office/powerpoint/2010/main" val="256493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5BFDC045F2DC408E2338575425028E" ma:contentTypeVersion="2" ma:contentTypeDescription="Create a new document." ma:contentTypeScope="" ma:versionID="279a21d7a84707e719a2c51788c6f204">
  <xsd:schema xmlns:xsd="http://www.w3.org/2001/XMLSchema" xmlns:xs="http://www.w3.org/2001/XMLSchema" xmlns:p="http://schemas.microsoft.com/office/2006/metadata/properties" xmlns:ns2="http://schemas.microsoft.com/sharepoint/v4" xmlns:ns3="5a0ebfbb-efda-4ff2-b7b0-847c0df87642" targetNamespace="http://schemas.microsoft.com/office/2006/metadata/properties" ma:root="true" ma:fieldsID="06e080c7dda0aa150b2962ec6b20382c" ns2:_="" ns3:_="">
    <xsd:import namespace="http://schemas.microsoft.com/sharepoint/v4"/>
    <xsd:import namespace="5a0ebfbb-efda-4ff2-b7b0-847c0df87642"/>
    <xsd:element name="properties">
      <xsd:complexType>
        <xsd:sequence>
          <xsd:element name="documentManagement">
            <xsd:complexType>
              <xsd:all>
                <xsd:element ref="ns2:IconOverlay" minOccurs="0"/>
                <xsd:element ref="ns3:Comments_x003a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8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0ebfbb-efda-4ff2-b7b0-847c0df87642" elementFormDefault="qualified">
    <xsd:import namespace="http://schemas.microsoft.com/office/2006/documentManagement/types"/>
    <xsd:import namespace="http://schemas.microsoft.com/office/infopath/2007/PartnerControls"/>
    <xsd:element name="Comments_x003a_" ma:index="9" nillable="true" ma:displayName="Comments:" ma:internalName="Comments_x003a_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Comments_x003a_ xmlns="5a0ebfbb-efda-4ff2-b7b0-847c0df87642">Presentation given at the October 2011 CEAO Board Meeting on LPA recovery of CE costs for Federally funded projects</Comments_x003a_>
  </documentManagement>
</p:properties>
</file>

<file path=customXml/itemProps1.xml><?xml version="1.0" encoding="utf-8"?>
<ds:datastoreItem xmlns:ds="http://schemas.openxmlformats.org/officeDocument/2006/customXml" ds:itemID="{018C8078-A9DC-4B98-A8C3-FFDD9D4AD68D}"/>
</file>

<file path=customXml/itemProps2.xml><?xml version="1.0" encoding="utf-8"?>
<ds:datastoreItem xmlns:ds="http://schemas.openxmlformats.org/officeDocument/2006/customXml" ds:itemID="{DE205168-3146-4B57-BCBD-931AE55AFA13}"/>
</file>

<file path=customXml/itemProps3.xml><?xml version="1.0" encoding="utf-8"?>
<ds:datastoreItem xmlns:ds="http://schemas.openxmlformats.org/officeDocument/2006/customXml" ds:itemID="{E6967CF1-233C-43D5-BB1E-B7B129407189}"/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3399</TotalTime>
  <Words>975</Words>
  <Application>Microsoft Office PowerPoint</Application>
  <PresentationFormat>On-screen Show (4:3)</PresentationFormat>
  <Paragraphs>348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Module</vt:lpstr>
      <vt:lpstr>LPA Recovery for CE Costs</vt:lpstr>
      <vt:lpstr>Overview</vt:lpstr>
      <vt:lpstr>History &amp; Background</vt:lpstr>
      <vt:lpstr>History &amp; Background</vt:lpstr>
      <vt:lpstr>History &amp; Background</vt:lpstr>
      <vt:lpstr>Timekeeping Requirements</vt:lpstr>
      <vt:lpstr>Timekeeping Requirements</vt:lpstr>
      <vt:lpstr>Timekeeping Requirements</vt:lpstr>
      <vt:lpstr>Timekeeping Requirements</vt:lpstr>
      <vt:lpstr>Timecard Example</vt:lpstr>
      <vt:lpstr>Timekeeping Requirements</vt:lpstr>
      <vt:lpstr>Actual Cost Method</vt:lpstr>
      <vt:lpstr>Actual Cost Method</vt:lpstr>
      <vt:lpstr>Example</vt:lpstr>
      <vt:lpstr>Actual Cost Method</vt:lpstr>
      <vt:lpstr>Safe Harbor Rate Method</vt:lpstr>
      <vt:lpstr>Safe Harbor Rate Method</vt:lpstr>
      <vt:lpstr>Safe Harbor Rate Example</vt:lpstr>
      <vt:lpstr>Safe Harbor Rate</vt:lpstr>
      <vt:lpstr>Cost Allocation Plan (CAP) Method</vt:lpstr>
      <vt:lpstr>Cost Allocation Plan Method</vt:lpstr>
      <vt:lpstr>Cost Allocation Plan Method</vt:lpstr>
      <vt:lpstr>Cost Allocation Plan Method</vt:lpstr>
      <vt:lpstr>Approval Process</vt:lpstr>
      <vt:lpstr>Approval Process</vt:lpstr>
      <vt:lpstr>ODOT Office of External Audits Contact Information</vt:lpstr>
      <vt:lpstr>Questions?</vt:lpstr>
    </vt:vector>
  </TitlesOfParts>
  <Company>Ohio Department of Transportation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Opportunities in Transportation Safety Conference</dc:title>
  <dc:creator>Amy Denman</dc:creator>
  <cp:lastModifiedBy>Amy Denman</cp:lastModifiedBy>
  <cp:revision>155</cp:revision>
  <cp:lastPrinted>2011-10-05T19:06:52Z</cp:lastPrinted>
  <dcterms:created xsi:type="dcterms:W3CDTF">2011-02-28T13:39:16Z</dcterms:created>
  <dcterms:modified xsi:type="dcterms:W3CDTF">2011-10-06T18:38:00Z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0x010100055BFDC045F2DC408E2338575425028E</vt:lpwstr>
  </property>
</Properties>
</file>